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8"/>
  </p:notesMasterIdLst>
  <p:sldIdLst>
    <p:sldId id="256" r:id="rId2"/>
    <p:sldId id="358" r:id="rId3"/>
    <p:sldId id="281" r:id="rId4"/>
    <p:sldId id="276" r:id="rId5"/>
    <p:sldId id="275" r:id="rId6"/>
    <p:sldId id="277" r:id="rId7"/>
    <p:sldId id="278" r:id="rId8"/>
    <p:sldId id="279" r:id="rId9"/>
    <p:sldId id="280" r:id="rId10"/>
    <p:sldId id="282" r:id="rId11"/>
    <p:sldId id="283" r:id="rId12"/>
    <p:sldId id="284" r:id="rId13"/>
    <p:sldId id="292" r:id="rId14"/>
    <p:sldId id="293" r:id="rId15"/>
    <p:sldId id="294" r:id="rId16"/>
    <p:sldId id="295" r:id="rId17"/>
    <p:sldId id="296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7" r:id="rId26"/>
    <p:sldId id="298" r:id="rId27"/>
    <p:sldId id="299" r:id="rId28"/>
    <p:sldId id="300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01" r:id="rId39"/>
    <p:sldId id="302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57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38" r:id="rId80"/>
    <p:sldId id="351" r:id="rId81"/>
    <p:sldId id="352" r:id="rId82"/>
    <p:sldId id="353" r:id="rId83"/>
    <p:sldId id="354" r:id="rId84"/>
    <p:sldId id="355" r:id="rId85"/>
    <p:sldId id="356" r:id="rId86"/>
    <p:sldId id="273" r:id="rId8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55" userDrawn="1">
          <p15:clr>
            <a:srgbClr val="A4A3A4"/>
          </p15:clr>
        </p15:guide>
        <p15:guide id="2" pos="1202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5" orient="horz" pos="31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B34"/>
    <a:srgbClr val="FFD53B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5" autoAdjust="0"/>
    <p:restoredTop sz="95566" autoAdjust="0"/>
  </p:normalViewPr>
  <p:slideViewPr>
    <p:cSldViewPr snapToGrid="0" showGuides="1">
      <p:cViewPr>
        <p:scale>
          <a:sx n="90" d="100"/>
          <a:sy n="90" d="100"/>
        </p:scale>
        <p:origin x="-102" y="-1158"/>
      </p:cViewPr>
      <p:guideLst>
        <p:guide orient="horz" pos="55"/>
        <p:guide orient="horz" pos="3162"/>
        <p:guide pos="1202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59322-6C85-4127-9E81-7F8BF0D70E1A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A76D6-C0AA-410F-9DDC-526F0CB07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18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2472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45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739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729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4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A7808C2C-12D8-49E5-A767-E2D2FD52F0C8}"/>
              </a:ext>
            </a:extLst>
          </p:cNvPr>
          <p:cNvCxnSpPr>
            <a:cxnSpLocks/>
          </p:cNvCxnSpPr>
          <p:nvPr userDrawn="1"/>
        </p:nvCxnSpPr>
        <p:spPr>
          <a:xfrm>
            <a:off x="388823" y="407418"/>
            <a:ext cx="0" cy="5495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2A1F05D5-6AF2-485F-90D3-0D200AD3D2C8}"/>
              </a:ext>
            </a:extLst>
          </p:cNvPr>
          <p:cNvGrpSpPr/>
          <p:nvPr userDrawn="1"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8" name="椭圆 7">
              <a:extLst>
                <a:ext uri="{FF2B5EF4-FFF2-40B4-BE49-F238E27FC236}">
                  <a16:creationId xmlns="" xmlns:a16="http://schemas.microsoft.com/office/drawing/2014/main" id="{667B22CB-8808-414D-A143-BD5ED12B2D12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微软雅黑"/>
                <a:cs typeface="+mn-cs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="" xmlns:a16="http://schemas.microsoft.com/office/drawing/2014/main" id="{6A7779CB-C061-4F57-9C73-4B712E01C6D3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0" name="AutoShape 43">
                <a:extLst>
                  <a:ext uri="{FF2B5EF4-FFF2-40B4-BE49-F238E27FC236}">
                    <a16:creationId xmlns="" xmlns:a16="http://schemas.microsoft.com/office/drawing/2014/main" id="{A4EBCCF3-1011-4C4E-AC09-1FD950859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  <p:sp>
            <p:nvSpPr>
              <p:cNvPr id="11" name="AutoShape 44">
                <a:extLst>
                  <a:ext uri="{FF2B5EF4-FFF2-40B4-BE49-F238E27FC236}">
                    <a16:creationId xmlns="" xmlns:a16="http://schemas.microsoft.com/office/drawing/2014/main" id="{5DEEC6ED-5F8A-497E-87B3-5EC42B6E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  <p:sp>
            <p:nvSpPr>
              <p:cNvPr id="12" name="AutoShape 45">
                <a:extLst>
                  <a:ext uri="{FF2B5EF4-FFF2-40B4-BE49-F238E27FC236}">
                    <a16:creationId xmlns="" xmlns:a16="http://schemas.microsoft.com/office/drawing/2014/main" id="{EBCBDC78-519F-4DCF-9701-737C2E299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223466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67664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90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46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40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22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32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20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449F7-5D90-411E-B63D-8723CE855B03}" type="datetimeFigureOut">
              <a:rPr lang="zh-CN" altLang="en-US" smtClean="0"/>
              <a:t>2021/5/2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3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Life135791000/HTML5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notepad-plus-plus.org/download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ode.visualstudio.com/migrate-from-bracket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w3schools.com/cssref/css_selector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Ebjdo9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橢圓 6"/>
          <p:cNvSpPr/>
          <p:nvPr/>
        </p:nvSpPr>
        <p:spPr>
          <a:xfrm>
            <a:off x="3835940" y="848674"/>
            <a:ext cx="1445741" cy="1445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2431464" y="2439683"/>
            <a:ext cx="4254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accent1"/>
                </a:solidFill>
                <a:latin typeface="+mn-ea"/>
              </a:rPr>
              <a:t>HTML</a:t>
            </a:r>
            <a:r>
              <a:rPr lang="en-US" altLang="zh-TW" sz="4000" b="1" dirty="0" smtClean="0">
                <a:solidFill>
                  <a:schemeClr val="accent1"/>
                </a:solidFill>
                <a:latin typeface="+mn-ea"/>
              </a:rPr>
              <a:t>5</a:t>
            </a:r>
            <a:r>
              <a:rPr lang="en-US" altLang="zh-CN" sz="4000" b="1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zh-TW" altLang="en-US" sz="4000" b="1" dirty="0" smtClean="0">
                <a:solidFill>
                  <a:schemeClr val="accent1"/>
                </a:solidFill>
                <a:latin typeface="+mn-ea"/>
              </a:rPr>
              <a:t>程式設計</a:t>
            </a:r>
            <a:endParaRPr lang="zh-CN" altLang="en-US" sz="4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81315CB3-1490-479A-880F-0D1C623254E2}"/>
              </a:ext>
            </a:extLst>
          </p:cNvPr>
          <p:cNvSpPr txBox="1"/>
          <p:nvPr/>
        </p:nvSpPr>
        <p:spPr>
          <a:xfrm>
            <a:off x="3757242" y="3999047"/>
            <a:ext cx="1603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accent1"/>
                </a:solidFill>
                <a:latin typeface="+mn-ea"/>
              </a:rPr>
              <a:t>D</a:t>
            </a:r>
            <a:r>
              <a:rPr lang="en-US" altLang="zh-TW" sz="1400" b="1" dirty="0" smtClean="0">
                <a:solidFill>
                  <a:schemeClr val="accent1"/>
                </a:solidFill>
                <a:latin typeface="+mn-ea"/>
              </a:rPr>
              <a:t>E</a:t>
            </a:r>
            <a:r>
              <a:rPr lang="en-US" altLang="zh-CN" sz="1400" b="1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TW" sz="1400" b="1" dirty="0" smtClean="0">
                <a:solidFill>
                  <a:schemeClr val="accent1"/>
                </a:solidFill>
                <a:latin typeface="+mn-ea"/>
              </a:rPr>
              <a:t>-</a:t>
            </a:r>
            <a:r>
              <a:rPr lang="en-US" altLang="zh-CN" sz="1400" b="1" dirty="0" smtClean="0">
                <a:solidFill>
                  <a:schemeClr val="accent1"/>
                </a:solidFill>
                <a:latin typeface="+mn-ea"/>
              </a:rPr>
              <a:t> L</a:t>
            </a:r>
            <a:r>
              <a:rPr lang="en-US" altLang="zh-TW" sz="1400" b="1" dirty="0" smtClean="0">
                <a:solidFill>
                  <a:schemeClr val="accent1"/>
                </a:solidFill>
                <a:latin typeface="+mn-ea"/>
              </a:rPr>
              <a:t>ONG</a:t>
            </a:r>
            <a:r>
              <a:rPr lang="en-US" altLang="zh-CN" sz="1400" b="1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zh-TW" altLang="en-US" sz="1400" b="1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1400" b="1" dirty="0" smtClean="0">
                <a:solidFill>
                  <a:schemeClr val="accent1"/>
                </a:solidFill>
                <a:latin typeface="+mn-ea"/>
              </a:rPr>
              <a:t>C</a:t>
            </a:r>
            <a:r>
              <a:rPr lang="en-US" altLang="zh-TW" sz="1400" b="1" dirty="0" smtClean="0">
                <a:solidFill>
                  <a:schemeClr val="accent1"/>
                </a:solidFill>
                <a:latin typeface="+mn-ea"/>
              </a:rPr>
              <a:t>AL</a:t>
            </a:r>
            <a:endParaRPr lang="zh-CN" altLang="en-US" sz="1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E44EA276-324F-46D1-84EF-132808518A55}"/>
              </a:ext>
            </a:extLst>
          </p:cNvPr>
          <p:cNvSpPr txBox="1"/>
          <p:nvPr/>
        </p:nvSpPr>
        <p:spPr>
          <a:xfrm>
            <a:off x="1901671" y="3221142"/>
            <a:ext cx="5314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+mj-lt"/>
              </a:rPr>
              <a:t>INTRODUCTION </a:t>
            </a:r>
            <a:r>
              <a:rPr lang="en-US" altLang="zh-CN" sz="2400" b="1" dirty="0" smtClean="0">
                <a:solidFill>
                  <a:schemeClr val="accent1"/>
                </a:solidFill>
                <a:latin typeface="+mj-lt"/>
              </a:rPr>
              <a:t>OF WEB DESIGN</a:t>
            </a:r>
            <a:endParaRPr lang="zh-CN" altLang="en-US" sz="24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050" name="Picture 2" descr="C:\Users\zxc88\Desktop\Canadian HTML5 Logo_thumb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29" y="897800"/>
            <a:ext cx="1445741" cy="134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3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4" y="1481392"/>
            <a:ext cx="4168121" cy="2807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8389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Code it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047" y="1748091"/>
            <a:ext cx="2400303" cy="254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731077" y="4011495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3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048" y="1481392"/>
            <a:ext cx="2400302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向右箭號 9"/>
          <p:cNvSpPr/>
          <p:nvPr/>
        </p:nvSpPr>
        <p:spPr>
          <a:xfrm>
            <a:off x="4966698" y="2730123"/>
            <a:ext cx="998165" cy="309637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5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37" y="1747007"/>
            <a:ext cx="4042927" cy="295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747007"/>
            <a:ext cx="4193215" cy="2940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445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HTML Input Types</a:t>
            </a:r>
            <a:endParaRPr lang="en-US" altLang="zh-TW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b="1" kern="100" dirty="0" smtClean="0">
                <a:cs typeface="Times New Roman" panose="02020603050405020304" pitchFamily="18" charset="0"/>
              </a:rPr>
              <a:t>•</a:t>
            </a:r>
            <a:r>
              <a:rPr lang="en-US" altLang="zh-TW" b="1" kern="100" dirty="0" smtClean="0">
                <a:latin typeface="+mj-lt"/>
                <a:cs typeface="Times New Roman" panose="02020603050405020304" pitchFamily="18" charset="0"/>
              </a:rPr>
              <a:t> Here are the different input types you can use in HTML</a:t>
            </a:r>
            <a:r>
              <a:rPr lang="zh-TW" altLang="en-US" b="1" kern="100" dirty="0" smtClean="0">
                <a:latin typeface="+mj-lt"/>
                <a:cs typeface="Times New Roman" panose="02020603050405020304" pitchFamily="18" charset="0"/>
              </a:rPr>
              <a:t>：</a:t>
            </a:r>
            <a:endParaRPr lang="en-US" altLang="zh-TW" b="1" kern="100" dirty="0" smtClean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5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8389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Code it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614" y="1213889"/>
            <a:ext cx="3998849" cy="3473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63596" y="4410616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CN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955388"/>
            <a:ext cx="2095500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向右箭號 11"/>
          <p:cNvSpPr/>
          <p:nvPr/>
        </p:nvSpPr>
        <p:spPr>
          <a:xfrm>
            <a:off x="3179134" y="2660109"/>
            <a:ext cx="788153" cy="309637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5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45" y="942241"/>
            <a:ext cx="4168121" cy="3745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5234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The &lt;select&gt; Element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99199" y="4410618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Ex5.html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305959"/>
            <a:ext cx="196215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2922090"/>
            <a:ext cx="1962150" cy="148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2867662" y="2660109"/>
            <a:ext cx="1205951" cy="309637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1994925" y="2161807"/>
            <a:ext cx="6206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執行 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1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1994925" y="4024708"/>
            <a:ext cx="6206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執行 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2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9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358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Visible Values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4" y="1204285"/>
            <a:ext cx="2715884" cy="1633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2943634"/>
            <a:ext cx="2715885" cy="1701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向右箭號 5"/>
          <p:cNvSpPr/>
          <p:nvPr/>
        </p:nvSpPr>
        <p:spPr>
          <a:xfrm>
            <a:off x="2867662" y="2770118"/>
            <a:ext cx="1205951" cy="309637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55" y="1204285"/>
            <a:ext cx="4199211" cy="34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99199" y="4410618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6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2484025" y="2383110"/>
            <a:ext cx="6206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執行 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1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2484024" y="4368590"/>
            <a:ext cx="6206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執行 </a:t>
            </a:r>
            <a:r>
              <a:rPr lang="en-US" altLang="zh-TW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2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9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2539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Radio Button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•</a:t>
            </a:r>
            <a:r>
              <a:rPr lang="zh-TW" altLang="en-US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b="1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Exercise</a:t>
            </a:r>
            <a:endParaRPr lang="en-US" altLang="zh-TW" b="1" kern="1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99" y="1572660"/>
            <a:ext cx="5945187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6768602" y="4473991"/>
            <a:ext cx="19736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Ex7.html + Ex7-style.css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9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2539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Radio Button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206" y="1213890"/>
            <a:ext cx="4842257" cy="3473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4" y="2137261"/>
            <a:ext cx="3253968" cy="162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99199" y="4410618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7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2443296" y="2156907"/>
            <a:ext cx="11560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7-style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.css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9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9111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Alert action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671615"/>
            <a:ext cx="2733233" cy="1703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3720892"/>
            <a:ext cx="3438107" cy="966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向右箭號 6"/>
          <p:cNvSpPr/>
          <p:nvPr/>
        </p:nvSpPr>
        <p:spPr>
          <a:xfrm>
            <a:off x="2338539" y="2914787"/>
            <a:ext cx="1205951" cy="309637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371" y="1204285"/>
            <a:ext cx="4703091" cy="3483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99199" y="4410618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8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9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4444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Date type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021571"/>
            <a:ext cx="2069642" cy="363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2147153" y="2914787"/>
            <a:ext cx="1205951" cy="309637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576" y="1204284"/>
            <a:ext cx="5142886" cy="3483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99199" y="4410618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Ex9.html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5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6482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Range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320" y="1021571"/>
            <a:ext cx="3940141" cy="366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03" y="1531934"/>
            <a:ext cx="2857500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向右箭號 6"/>
          <p:cNvSpPr/>
          <p:nvPr/>
        </p:nvSpPr>
        <p:spPr>
          <a:xfrm>
            <a:off x="2997927" y="2914787"/>
            <a:ext cx="1205951" cy="309637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99199" y="4410618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10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5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5517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Download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1" y="1023306"/>
            <a:ext cx="72311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Go to </a:t>
            </a:r>
            <a:r>
              <a:rPr lang="en-US" altLang="zh-TW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the below web for your download</a:t>
            </a:r>
          </a:p>
          <a:p>
            <a:pPr>
              <a:spcAft>
                <a:spcPts val="0"/>
              </a:spcAft>
            </a:pPr>
            <a:r>
              <a:rPr lang="en-US" altLang="zh-TW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• </a:t>
            </a: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zh-TW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  <a:hlinkClick r:id="rId2"/>
              </a:rPr>
              <a:t>://notepad-plus-plus.org/downloads/</a:t>
            </a:r>
            <a:endParaRPr lang="en-US" altLang="zh-TW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102" y="1743377"/>
            <a:ext cx="4710224" cy="3059849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528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6281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&lt;</a:t>
            </a:r>
            <a:r>
              <a:rPr lang="en-US" altLang="zh-TW" sz="3600" b="1" kern="100" dirty="0" err="1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datalist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&gt; Element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409" y="1021571"/>
            <a:ext cx="4629052" cy="3666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4" y="1138905"/>
            <a:ext cx="3587754" cy="1341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2687229"/>
            <a:ext cx="3470795" cy="2090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99199" y="4410618"/>
            <a:ext cx="902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11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238934" y="2172440"/>
            <a:ext cx="6206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執行 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1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238935" y="4410615"/>
            <a:ext cx="6206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執行 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2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5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4" y="1138906"/>
            <a:ext cx="3587754" cy="161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7063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&lt;input&gt; + &lt;output&gt; Element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3064582"/>
            <a:ext cx="3587755" cy="1623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238934" y="2310939"/>
            <a:ext cx="6206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執行 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1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238935" y="4292036"/>
            <a:ext cx="6206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執行 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2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3373602" y="2761684"/>
            <a:ext cx="1205951" cy="309637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53" y="1124220"/>
            <a:ext cx="3936708" cy="3563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99199" y="4410618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12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5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8038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Attribute</a:t>
            </a:r>
            <a:r>
              <a:rPr lang="zh-TW" altLang="en-US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TW" sz="3600" b="1" kern="100" dirty="0" err="1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readonly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671" y="1124220"/>
            <a:ext cx="4263790" cy="3469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8105777" y="3152109"/>
            <a:ext cx="521770" cy="148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99199" y="4410618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13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806230"/>
            <a:ext cx="244792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向右箭號 14"/>
          <p:cNvSpPr/>
          <p:nvPr/>
        </p:nvSpPr>
        <p:spPr>
          <a:xfrm>
            <a:off x="2977116" y="2761684"/>
            <a:ext cx="1060176" cy="309637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5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7211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Attribute</a:t>
            </a:r>
            <a:r>
              <a:rPr lang="zh-TW" altLang="en-US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disabled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03" y="1170066"/>
            <a:ext cx="4206458" cy="342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8139113" y="3163739"/>
            <a:ext cx="521770" cy="148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759499" y="4372518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14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829153"/>
            <a:ext cx="247650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向右箭號 10"/>
          <p:cNvSpPr/>
          <p:nvPr/>
        </p:nvSpPr>
        <p:spPr>
          <a:xfrm>
            <a:off x="3136604" y="2761684"/>
            <a:ext cx="1060176" cy="309637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5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62840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Attribute</a:t>
            </a:r>
            <a:r>
              <a:rPr lang="zh-TW" altLang="en-US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height &amp; width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037" y="1318438"/>
            <a:ext cx="4901287" cy="3459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38497" y="4500454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15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795408"/>
            <a:ext cx="320992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55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5339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Attribute</a:t>
            </a:r>
            <a:r>
              <a:rPr lang="zh-TW" altLang="en-US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min &amp; max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656" y="1066379"/>
            <a:ext cx="4585668" cy="3711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38497" y="4500454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16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2040853"/>
            <a:ext cx="357187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922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6954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Attribute</a:t>
            </a:r>
            <a:r>
              <a:rPr lang="zh-TW" altLang="en-US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multiple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4" y="1710393"/>
            <a:ext cx="3356441" cy="1022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365" y="1710392"/>
            <a:ext cx="5000528" cy="2790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00066" y="4224007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17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4" y="3510178"/>
            <a:ext cx="3268777" cy="990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922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479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Attribute</a:t>
            </a:r>
            <a:r>
              <a:rPr lang="zh-TW" altLang="en-US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pattern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4" y="1215472"/>
            <a:ext cx="2707031" cy="889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2566510"/>
            <a:ext cx="2804261" cy="99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34" y="3934565"/>
            <a:ext cx="2609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弧形向右箭號 2"/>
          <p:cNvSpPr/>
          <p:nvPr/>
        </p:nvSpPr>
        <p:spPr>
          <a:xfrm>
            <a:off x="194412" y="2341901"/>
            <a:ext cx="388823" cy="1446288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095" y="1215471"/>
            <a:ext cx="5496476" cy="3527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81744" y="436250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18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2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4" y="1747008"/>
            <a:ext cx="3801274" cy="2940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782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&lt;</a:t>
            </a:r>
            <a:r>
              <a:rPr lang="en-US" altLang="zh-CN" sz="3600" b="1" kern="100" dirty="0" err="1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img</a:t>
            </a: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&gt;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495" y="587985"/>
            <a:ext cx="2277148" cy="1190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320" y="2158409"/>
            <a:ext cx="4753498" cy="2529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00066" y="436250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19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右彎箭號 10"/>
          <p:cNvSpPr/>
          <p:nvPr/>
        </p:nvSpPr>
        <p:spPr>
          <a:xfrm>
            <a:off x="2171683" y="1021571"/>
            <a:ext cx="3117595" cy="619957"/>
          </a:xfrm>
          <a:prstGeom prst="ben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22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6933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Image Size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806231"/>
            <a:ext cx="3683497" cy="210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320" y="765557"/>
            <a:ext cx="4753498" cy="392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00066" y="441061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Ex20.html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0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5517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Download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1" y="1023306"/>
            <a:ext cx="72311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Go to </a:t>
            </a:r>
            <a:r>
              <a:rPr lang="en-US" altLang="zh-TW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the below web for your download</a:t>
            </a:r>
          </a:p>
          <a:p>
            <a:pPr>
              <a:spcAft>
                <a:spcPts val="0"/>
              </a:spcAft>
            </a:pPr>
            <a:r>
              <a:rPr lang="en-US" altLang="zh-TW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• </a:t>
            </a:r>
            <a:r>
              <a:rPr lang="en-US" altLang="zh-TW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  <a:hlinkClick r:id="rId2"/>
              </a:rPr>
              <a:t>https://code.visualstudio.com/migrate-from-brackets</a:t>
            </a:r>
            <a:endParaRPr lang="en-US" altLang="zh-TW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781" y="1690657"/>
            <a:ext cx="5000925" cy="31125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55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0492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Image Maps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23" y="1541325"/>
            <a:ext cx="2960433" cy="3146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•</a:t>
            </a:r>
            <a:r>
              <a:rPr lang="zh-TW" altLang="en-US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1600" b="1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Exercise</a:t>
            </a:r>
            <a:endParaRPr lang="en-US" altLang="zh-TW" sz="1600" b="1" kern="1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643" y="35149"/>
            <a:ext cx="2055606" cy="2336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13" y="1798752"/>
            <a:ext cx="2055606" cy="2451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32" y="2371506"/>
            <a:ext cx="2306274" cy="243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80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•</a:t>
            </a:r>
            <a:r>
              <a:rPr lang="zh-TW" altLang="en-US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1600" b="1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Answer</a:t>
            </a:r>
            <a:endParaRPr lang="en-US" altLang="zh-TW" sz="1600" b="1" kern="1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0492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Image Maps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365" y="1323359"/>
            <a:ext cx="4950864" cy="3333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00066" y="441061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Ex2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1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4" y="1541881"/>
            <a:ext cx="3421542" cy="3145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80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71658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Background Image in &lt;body&gt;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5" y="1541948"/>
            <a:ext cx="2896636" cy="3145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459" y="1541948"/>
            <a:ext cx="4890770" cy="3115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00066" y="441061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Ex2</a:t>
            </a:r>
            <a:r>
              <a:rPr lang="en-US" altLang="zh-TW" sz="12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2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0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806231"/>
            <a:ext cx="3694254" cy="210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54820"/>
            <a:ext cx="38020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Image Floating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077" y="1203328"/>
            <a:ext cx="4678152" cy="3453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00066" y="441061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Ex23.html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62922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Background Image in &lt;</a:t>
            </a:r>
            <a:r>
              <a:rPr lang="en-US" altLang="zh-CN" sz="3600" b="1" kern="100" dirty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p</a:t>
            </a: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&gt;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936076"/>
            <a:ext cx="4057288" cy="1988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329" y="1203327"/>
            <a:ext cx="3515900" cy="345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00066" y="441061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Ex24.html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056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&lt;table&gt;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4" y="1869687"/>
            <a:ext cx="4110296" cy="2041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651" y="1134591"/>
            <a:ext cx="3976578" cy="352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00066" y="441061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Ex25.html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011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Adding a Border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10" y="2527677"/>
            <a:ext cx="5298522" cy="2178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0" y="2527677"/>
            <a:ext cx="3036990" cy="2178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If you do not specify a border for the table, </a:t>
            </a:r>
            <a:endParaRPr lang="en-US" altLang="zh-TW" sz="16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en-US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 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it </a:t>
            </a:r>
            <a:r>
              <a:rPr lang="en-US" altLang="zh-TW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will 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be displayed </a:t>
            </a:r>
            <a:r>
              <a:rPr lang="en-US" altLang="zh-TW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without borders. 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Namely</a:t>
            </a:r>
            <a:r>
              <a:rPr lang="en-US" altLang="zh-TW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, this is a default setting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0"/>
              </a:spcAft>
            </a:pPr>
            <a:endParaRPr lang="en-US" altLang="zh-TW" sz="16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6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• 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 </a:t>
            </a:r>
            <a:r>
              <a:rPr lang="en-US" altLang="zh-TW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border is set using the </a:t>
            </a:r>
            <a:r>
              <a:rPr lang="en-US" altLang="zh-TW" sz="1600" b="1" kern="100" dirty="0" err="1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css</a:t>
            </a:r>
            <a:r>
              <a:rPr lang="en-US" altLang="zh-TW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border 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property</a:t>
            </a:r>
            <a:r>
              <a:rPr lang="zh-TW" altLang="en-US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：</a:t>
            </a:r>
            <a:endParaRPr lang="en-US" altLang="zh-TW" sz="16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654015" y="2527677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Ex2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6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0" y="2514970"/>
            <a:ext cx="295275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10" y="2527677"/>
            <a:ext cx="5298522" cy="2178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011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Adding a Border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055318"/>
            <a:ext cx="85659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If you do not specify a border for the table, it will 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be displayed </a:t>
            </a:r>
            <a:r>
              <a:rPr lang="en-US" altLang="zh-TW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without borders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0"/>
              </a:spcAft>
            </a:pPr>
            <a:endParaRPr lang="en-US" altLang="zh-TW" sz="16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6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• </a:t>
            </a:r>
            <a:r>
              <a:rPr lang="en-US" altLang="zh-TW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 border is set using the </a:t>
            </a:r>
            <a:r>
              <a:rPr lang="en-US" altLang="zh-TW" sz="1600" b="1" kern="100" dirty="0" err="1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css</a:t>
            </a:r>
            <a:r>
              <a:rPr lang="en-US" altLang="zh-TW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border property. </a:t>
            </a:r>
            <a:endParaRPr lang="en-US" altLang="zh-TW" sz="16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altLang="zh-TW" sz="16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• CSS border-collapse </a:t>
            </a:r>
            <a:r>
              <a:rPr lang="zh-TW" altLang="en-US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屬性的功能是用來將表格欄位邊框</a:t>
            </a:r>
            <a:r>
              <a:rPr lang="zh-TW" altLang="en-US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合併</a:t>
            </a:r>
            <a:r>
              <a:rPr lang="zh-TW" altLang="en-US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，讓表格變得更美化</a:t>
            </a:r>
            <a:endParaRPr lang="en-US" altLang="zh-TW" sz="16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654015" y="2527677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Ex2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7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4" y="1067170"/>
            <a:ext cx="3805397" cy="2024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011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Adding a Border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819" y="1067170"/>
            <a:ext cx="4419599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4" y="3253563"/>
            <a:ext cx="3805397" cy="1452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00066" y="441061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Ex28.html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2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7" y="2356664"/>
            <a:ext cx="7330961" cy="1673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011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Adding a Border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•</a:t>
            </a:r>
            <a:r>
              <a:rPr lang="zh-TW" altLang="en-US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b="1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Exercise</a:t>
            </a:r>
          </a:p>
          <a:p>
            <a:pPr>
              <a:spcAft>
                <a:spcPts val="0"/>
              </a:spcAft>
            </a:pPr>
            <a:endParaRPr lang="en-US" altLang="zh-TW" b="1" kern="1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1572660"/>
            <a:ext cx="8565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b="1" kern="100" dirty="0" smtClean="0">
                <a:cs typeface="Times New Roman" panose="02020603050405020304" pitchFamily="18" charset="0"/>
              </a:rPr>
              <a:t>•</a:t>
            </a:r>
            <a:r>
              <a:rPr lang="zh-TW" altLang="en-US" b="1" kern="100" dirty="0" smtClean="0">
                <a:cs typeface="Times New Roman" panose="02020603050405020304" pitchFamily="18" charset="0"/>
              </a:rPr>
              <a:t> </a:t>
            </a:r>
            <a:r>
              <a:rPr lang="en-US" altLang="zh-TW" b="1" kern="100" dirty="0" smtClean="0">
                <a:latin typeface="+mj-lt"/>
                <a:cs typeface="Times New Roman" panose="02020603050405020304" pitchFamily="18" charset="0"/>
              </a:rPr>
              <a:t>How  about  the  rows  spanned  below?</a:t>
            </a:r>
            <a:endParaRPr lang="en-US" altLang="zh-TW" b="1" kern="1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00066" y="441061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Ex29.html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2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866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HTML5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1" y="1203328"/>
            <a:ext cx="72311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&lt;!DOCTYPE&gt; </a:t>
            </a:r>
            <a:r>
              <a:rPr lang="zh-TW" altLang="en-US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聲明必須位於</a:t>
            </a:r>
            <a:r>
              <a:rPr lang="en-US" altLang="zh-TW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HTML5 </a:t>
            </a:r>
            <a:r>
              <a:rPr lang="zh-TW" altLang="en-US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文檔中的第一行</a:t>
            </a:r>
            <a:r>
              <a:rPr lang="en-US" altLang="zh-TW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,</a:t>
            </a:r>
            <a:r>
              <a:rPr lang="zh-TW" altLang="en-US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使用</a:t>
            </a:r>
            <a:r>
              <a:rPr lang="zh-TW" altLang="en-US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非常</a:t>
            </a:r>
            <a:r>
              <a:rPr lang="zh-TW" altLang="en-US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簡單</a:t>
            </a: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  <a:p>
            <a:pPr>
              <a:spcAft>
                <a:spcPts val="0"/>
              </a:spcAft>
            </a:pPr>
            <a:endParaRPr lang="en-US" altLang="zh-TW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For </a:t>
            </a: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Example</a:t>
            </a:r>
            <a:r>
              <a:rPr lang="en-US" altLang="zh-TW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:</a:t>
            </a:r>
            <a:endParaRPr lang="en-US" altLang="zh-CN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2126657"/>
            <a:ext cx="3462130" cy="2635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162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58" y="2243470"/>
            <a:ext cx="3301500" cy="2462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011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Adding a Border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740" y="900927"/>
            <a:ext cx="4699590" cy="3804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00066" y="441061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29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93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2434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Adding a Caption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8" y="1345830"/>
            <a:ext cx="6296382" cy="1673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117" y="3376648"/>
            <a:ext cx="5967101" cy="124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657391" y="4344399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30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93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53026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Using table name </a:t>
            </a:r>
          </a:p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	&amp; background color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99" y="3304656"/>
            <a:ext cx="5889265" cy="1531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575569"/>
            <a:ext cx="5943215" cy="1579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66633" y="4559487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31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93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8287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Different colors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26" y="3289817"/>
            <a:ext cx="3989453" cy="1453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25" y="1021571"/>
            <a:ext cx="3989454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1021571"/>
            <a:ext cx="4205460" cy="3722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66634" y="4466599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32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93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5917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The </a:t>
            </a:r>
            <a:r>
              <a:rPr lang="en-US" altLang="zh-CN" sz="3600" b="1" kern="100" dirty="0" err="1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css</a:t>
            </a: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 settings in way 2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46" y="1182000"/>
            <a:ext cx="3970526" cy="3401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223" y="1182000"/>
            <a:ext cx="4067237" cy="340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66634" y="4466599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33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93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50829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The </a:t>
            </a:r>
            <a:r>
              <a:rPr lang="en-US" altLang="zh-CN" sz="3600" b="1" kern="100" dirty="0" smtClean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</a:rPr>
              <a:t>element</a:t>
            </a: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 Selector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20" y="1122437"/>
            <a:ext cx="5029200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3385970"/>
            <a:ext cx="3107637" cy="94111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1385167"/>
            <a:ext cx="32222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b="1" kern="100" dirty="0" smtClean="0">
                <a:cs typeface="Times New Roman" panose="02020603050405020304" pitchFamily="18" charset="0"/>
              </a:rPr>
              <a:t>•</a:t>
            </a:r>
            <a:r>
              <a:rPr lang="zh-TW" altLang="en-US" sz="1200" b="1" kern="100" dirty="0" smtClean="0"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The element selector selects </a:t>
            </a:r>
            <a:r>
              <a:rPr lang="en-US" altLang="zh-TW" sz="1200" b="1" kern="100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elements</a:t>
            </a:r>
          </a:p>
          <a:p>
            <a:pPr>
              <a:spcAft>
                <a:spcPts val="0"/>
              </a:spcAft>
            </a:pP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   based on the element name.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2197707"/>
            <a:ext cx="32222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b="1" kern="100" dirty="0" smtClean="0">
                <a:cs typeface="Times New Roman" panose="02020603050405020304" pitchFamily="18" charset="0"/>
              </a:rPr>
              <a:t>•</a:t>
            </a:r>
            <a:r>
              <a:rPr lang="zh-TW" altLang="en-US" sz="1200" b="1" kern="100" dirty="0" smtClean="0"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You </a:t>
            </a:r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can select all &lt;p&gt; elements </a:t>
            </a:r>
            <a:endParaRPr lang="en-US" altLang="zh-TW" sz="1200" b="1" kern="100" dirty="0" smtClean="0"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en-US" sz="12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200" b="1" kern="100" dirty="0" smtClean="0"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on </a:t>
            </a:r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a page like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this (in this case, </a:t>
            </a:r>
          </a:p>
          <a:p>
            <a:pPr>
              <a:spcAft>
                <a:spcPts val="0"/>
              </a:spcAft>
            </a:pPr>
            <a:r>
              <a:rPr lang="zh-TW" altLang="en-US" sz="12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200" b="1" kern="100" dirty="0" smtClean="0"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all &lt;p&gt; elements will be center-aligned,</a:t>
            </a:r>
          </a:p>
          <a:p>
            <a:pPr>
              <a:spcAft>
                <a:spcPts val="0"/>
              </a:spcAft>
            </a:pPr>
            <a:r>
              <a:rPr lang="zh-TW" altLang="en-US" sz="12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2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with a red </a:t>
            </a:r>
            <a:r>
              <a:rPr lang="en-US" altLang="zh-TW" sz="1200" b="1" kern="100" dirty="0" err="1" smtClean="0">
                <a:latin typeface="+mj-lt"/>
                <a:cs typeface="Times New Roman" panose="02020603050405020304" pitchFamily="18" charset="0"/>
              </a:rPr>
              <a:t>texr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 color)</a:t>
            </a:r>
            <a:r>
              <a:rPr lang="zh-TW" altLang="en-US" sz="1200" b="1" kern="100" dirty="0" smtClean="0">
                <a:latin typeface="+mj-lt"/>
                <a:cs typeface="Times New Roman" panose="02020603050405020304" pitchFamily="18" charset="0"/>
              </a:rPr>
              <a:t>：</a:t>
            </a:r>
            <a:endParaRPr lang="en-US" altLang="zh-TW" sz="1200" b="1" kern="1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729493" y="4236338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34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2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637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The </a:t>
            </a:r>
            <a:r>
              <a:rPr lang="en-US" altLang="zh-CN" sz="3600" b="1" kern="100" dirty="0" smtClean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</a:rPr>
              <a:t>id </a:t>
            </a: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Selector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666" y="3242931"/>
            <a:ext cx="3327990" cy="127040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2" y="1367767"/>
            <a:ext cx="5029200" cy="3145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666" y="1367767"/>
            <a:ext cx="3327990" cy="174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左大括弧 2"/>
          <p:cNvSpPr/>
          <p:nvPr/>
        </p:nvSpPr>
        <p:spPr>
          <a:xfrm>
            <a:off x="5071730" y="1488558"/>
            <a:ext cx="191386" cy="1531089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2903422" y="2254102"/>
            <a:ext cx="2040718" cy="54226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4507195" y="4236338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35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2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291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The </a:t>
            </a:r>
            <a:r>
              <a:rPr lang="en-US" altLang="zh-CN" sz="3600" b="1" kern="100" dirty="0" smtClean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</a:rPr>
              <a:t>class </a:t>
            </a: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Selector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2" y="3795822"/>
            <a:ext cx="3222297" cy="919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130" y="1480860"/>
            <a:ext cx="5035883" cy="323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1385167"/>
            <a:ext cx="32222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b="1" kern="100" dirty="0" smtClean="0">
                <a:cs typeface="Times New Roman" panose="02020603050405020304" pitchFamily="18" charset="0"/>
              </a:rPr>
              <a:t>•</a:t>
            </a:r>
            <a:r>
              <a:rPr lang="zh-TW" altLang="en-US" sz="1200" b="1" kern="100" dirty="0" smtClean="0"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The class selector selects </a:t>
            </a:r>
            <a:r>
              <a:rPr lang="en-US" altLang="zh-TW" sz="1200" b="1" kern="100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elements</a:t>
            </a:r>
          </a:p>
          <a:p>
            <a:pPr>
              <a:spcAft>
                <a:spcPts val="0"/>
              </a:spcAft>
            </a:pP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   with a specific class attribute.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2016954"/>
            <a:ext cx="3222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b="1" kern="100" dirty="0" smtClean="0">
                <a:cs typeface="Times New Roman" panose="02020603050405020304" pitchFamily="18" charset="0"/>
              </a:rPr>
              <a:t>•</a:t>
            </a:r>
            <a:r>
              <a:rPr lang="zh-TW" altLang="en-US" sz="1200" b="1" kern="100" dirty="0" smtClean="0"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To select elements with a specific class,</a:t>
            </a:r>
          </a:p>
          <a:p>
            <a:pPr>
              <a:spcAft>
                <a:spcPts val="0"/>
              </a:spcAft>
            </a:pPr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  write a period (.) character,</a:t>
            </a:r>
          </a:p>
          <a:p>
            <a:pPr>
              <a:spcAft>
                <a:spcPts val="0"/>
              </a:spcAft>
            </a:pP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   followed by the name of the class.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2788934"/>
            <a:ext cx="32222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b="1" kern="100" dirty="0" smtClean="0">
                <a:cs typeface="Times New Roman" panose="02020603050405020304" pitchFamily="18" charset="0"/>
              </a:rPr>
              <a:t>•</a:t>
            </a:r>
            <a:r>
              <a:rPr lang="zh-TW" altLang="en-US" sz="1200" b="1" kern="100" dirty="0" smtClean="0"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In the example below, </a:t>
            </a:r>
          </a:p>
          <a:p>
            <a:pPr>
              <a:spcAft>
                <a:spcPts val="0"/>
              </a:spcAft>
            </a:pP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   all HTML elements with</a:t>
            </a:r>
          </a:p>
          <a:p>
            <a:pPr>
              <a:spcAft>
                <a:spcPts val="0"/>
              </a:spcAft>
            </a:pP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   class=“center”</a:t>
            </a:r>
            <a:r>
              <a:rPr lang="zh-TW" altLang="en-US" sz="12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will be red </a:t>
            </a:r>
          </a:p>
          <a:p>
            <a:pPr>
              <a:spcAft>
                <a:spcPts val="0"/>
              </a:spcAft>
            </a:pPr>
            <a:r>
              <a:rPr lang="zh-TW" altLang="en-US" sz="12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200" b="1" kern="100" dirty="0" smtClean="0"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and center-aligned</a:t>
            </a:r>
            <a:r>
              <a:rPr lang="zh-TW" altLang="en-US" sz="1200" b="1" kern="100" dirty="0" smtClean="0">
                <a:latin typeface="+mj-lt"/>
                <a:cs typeface="Times New Roman" panose="02020603050405020304" pitchFamily="18" charset="0"/>
              </a:rPr>
              <a:t>：</a:t>
            </a:r>
            <a:endParaRPr lang="en-US" altLang="zh-TW" sz="1200" b="1" kern="100" dirty="0" smtClean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25186" y="4513337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36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2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7911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Extra 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zh-TW" altLang="en-US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補充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3695088"/>
            <a:ext cx="3002963" cy="103471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79" y="1148317"/>
            <a:ext cx="5351017" cy="3597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524154" y="2541178"/>
            <a:ext cx="579475" cy="2126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253023" y="4230352"/>
            <a:ext cx="1244009" cy="1913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25186" y="4513337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37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2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719" y="1148317"/>
            <a:ext cx="5010775" cy="358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7911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Extra 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zh-TW" altLang="en-US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補充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66" y="1812010"/>
            <a:ext cx="3406864" cy="2254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線單箭頭接點 3"/>
          <p:cNvCxnSpPr/>
          <p:nvPr/>
        </p:nvCxnSpPr>
        <p:spPr>
          <a:xfrm flipH="1">
            <a:off x="3434316" y="2286000"/>
            <a:ext cx="1265275" cy="11908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H="1" flipV="1">
            <a:off x="2913321" y="2541181"/>
            <a:ext cx="1871331" cy="34024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3434316" y="2881423"/>
            <a:ext cx="1350336" cy="5954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25186" y="4513337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38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2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8453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基礎 </a:t>
            </a:r>
            <a:r>
              <a:rPr lang="en-US" altLang="zh-TW" sz="20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CSS</a:t>
            </a:r>
            <a:r>
              <a:rPr lang="zh-TW" altLang="en-US" sz="20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 示範</a:t>
            </a:r>
            <a:endParaRPr lang="en-US" altLang="zh-CN" sz="20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9736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Ex1.html + Ex1-style.css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24" y="2514492"/>
            <a:ext cx="3928340" cy="2173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2" y="2514492"/>
            <a:ext cx="4168123" cy="2173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213888"/>
            <a:ext cx="47148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731078" y="4410617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Ex1.html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533378" y="4410617"/>
            <a:ext cx="11560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Ex1-style.css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39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6297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Grouping Selectors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79" y="2451917"/>
            <a:ext cx="4055561" cy="214942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617" y="1043674"/>
            <a:ext cx="3724681" cy="358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2" y="1046608"/>
            <a:ext cx="47892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•</a:t>
            </a:r>
            <a:r>
              <a:rPr lang="zh-TW" altLang="en-US" sz="12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The you have elements with the same style definitions</a:t>
            </a:r>
          </a:p>
          <a:p>
            <a:pPr>
              <a:spcAft>
                <a:spcPts val="0"/>
              </a:spcAft>
            </a:pPr>
            <a:endParaRPr lang="en-US" altLang="zh-TW" sz="1200" b="1" kern="100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•  It will be better to group the selectors, to minimize the code.</a:t>
            </a:r>
          </a:p>
          <a:p>
            <a:pPr>
              <a:spcAft>
                <a:spcPts val="0"/>
              </a:spcAft>
            </a:pPr>
            <a:endParaRPr lang="en-US" altLang="zh-TW" sz="1200" b="1" kern="100" dirty="0" smtClean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•</a:t>
            </a:r>
            <a:r>
              <a:rPr lang="zh-TW" altLang="en-US" sz="12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To group selectors, separate each selector with a comma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.</a:t>
            </a:r>
            <a:endParaRPr lang="en-US" altLang="zh-TW" sz="1200" b="1" kern="1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95484" y="2249895"/>
            <a:ext cx="994144" cy="2126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25186" y="4324347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39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2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694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CSS Box Model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6230679" y="1888947"/>
            <a:ext cx="2620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cs typeface="Times New Roman" panose="02020603050405020304" pitchFamily="18" charset="0"/>
              </a:rPr>
              <a:t>•</a:t>
            </a:r>
            <a:r>
              <a:rPr lang="zh-TW" altLang="en-US" sz="1600" b="1" kern="100" dirty="0" smtClean="0">
                <a:cs typeface="Times New Roman" panose="02020603050405020304" pitchFamily="18" charset="0"/>
              </a:rPr>
              <a:t> </a:t>
            </a:r>
            <a:r>
              <a:rPr lang="en-US" altLang="zh-TW" b="1" kern="100" dirty="0" smtClean="0">
                <a:latin typeface="+mj-lt"/>
                <a:cs typeface="Times New Roman" panose="02020603050405020304" pitchFamily="18" charset="0"/>
              </a:rPr>
              <a:t>The </a:t>
            </a:r>
            <a:r>
              <a:rPr lang="en-US" altLang="zh-TW" b="1" kern="100" dirty="0">
                <a:latin typeface="+mj-lt"/>
                <a:cs typeface="Times New Roman" panose="02020603050405020304" pitchFamily="18" charset="0"/>
              </a:rPr>
              <a:t>CSS Box </a:t>
            </a:r>
            <a:r>
              <a:rPr lang="en-US" altLang="zh-TW" b="1" kern="100" dirty="0" smtClean="0">
                <a:latin typeface="+mj-lt"/>
                <a:cs typeface="Times New Roman" panose="02020603050405020304" pitchFamily="18" charset="0"/>
              </a:rPr>
              <a:t>Model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079" y="2330568"/>
            <a:ext cx="3991794" cy="2436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197436" y="1373315"/>
            <a:ext cx="62984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1100" b="1" kern="100" dirty="0" smtClean="0">
                <a:cs typeface="Times New Roman" panose="02020603050405020304" pitchFamily="18" charset="0"/>
              </a:rPr>
              <a:t>•</a:t>
            </a:r>
            <a:r>
              <a:rPr lang="zh-TW" altLang="en-US" sz="1100" b="1" kern="100" dirty="0" smtClean="0"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Content -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The </a:t>
            </a:r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content of the box, where text and images appear</a:t>
            </a:r>
          </a:p>
          <a:p>
            <a:pPr lvl="1"/>
            <a:r>
              <a:rPr lang="en-US" altLang="zh-TW" sz="1200" b="1" kern="100" dirty="0">
                <a:cs typeface="Times New Roman" panose="02020603050405020304" pitchFamily="18" charset="0"/>
              </a:rPr>
              <a:t>•</a:t>
            </a:r>
            <a:r>
              <a:rPr lang="zh-TW" altLang="en-US" sz="1200" b="1" kern="100" dirty="0"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Padding</a:t>
            </a:r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 - Clears an area around the content. The padding is transparent</a:t>
            </a:r>
          </a:p>
          <a:p>
            <a:pPr lvl="1"/>
            <a:r>
              <a:rPr lang="en-US" altLang="zh-TW" sz="1200" b="1" kern="100" dirty="0">
                <a:cs typeface="Times New Roman" panose="02020603050405020304" pitchFamily="18" charset="0"/>
              </a:rPr>
              <a:t>•</a:t>
            </a:r>
            <a:r>
              <a:rPr lang="zh-TW" altLang="en-US" sz="1200" b="1" kern="100" dirty="0"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Border</a:t>
            </a:r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 - A border that goes around the padding and content</a:t>
            </a:r>
          </a:p>
          <a:p>
            <a:pPr lvl="1"/>
            <a:r>
              <a:rPr lang="en-US" altLang="zh-TW" sz="1200" b="1" kern="100" dirty="0">
                <a:cs typeface="Times New Roman" panose="02020603050405020304" pitchFamily="18" charset="0"/>
              </a:rPr>
              <a:t>•</a:t>
            </a:r>
            <a:r>
              <a:rPr lang="zh-TW" altLang="en-US" sz="1200" b="1" kern="100" dirty="0">
                <a:cs typeface="Times New Roman" panose="02020603050405020304" pitchFamily="18" charset="0"/>
              </a:rPr>
              <a:t>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Margin</a:t>
            </a:r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 - Clears an area outside the border. The margin is </a:t>
            </a:r>
            <a:r>
              <a:rPr lang="en-US" altLang="zh-TW" sz="1200" b="1" kern="100" dirty="0" smtClean="0">
                <a:latin typeface="+mj-lt"/>
                <a:cs typeface="Times New Roman" panose="02020603050405020304" pitchFamily="18" charset="0"/>
              </a:rPr>
              <a:t>transparent</a:t>
            </a:r>
            <a:endParaRPr lang="en-US" altLang="zh-TW" sz="1200" b="1" kern="1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1034761"/>
            <a:ext cx="3600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Explanation of the different parts: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4" y="2330568"/>
            <a:ext cx="4289502" cy="2426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32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071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CSS</a:t>
            </a:r>
            <a:r>
              <a:rPr lang="zh-TW" altLang="en-US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margins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3191396"/>
            <a:ext cx="4397264" cy="164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27" y="1021571"/>
            <a:ext cx="3700385" cy="381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1021571"/>
            <a:ext cx="43972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>
                <a:latin typeface="+mj-lt"/>
                <a:cs typeface="Times New Roman" panose="02020603050405020304" pitchFamily="18" charset="0"/>
              </a:rPr>
              <a:t>•</a:t>
            </a:r>
            <a:r>
              <a:rPr lang="en-US" altLang="zh-TW" sz="12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All the margin properties can have the following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values:</a:t>
            </a:r>
          </a:p>
          <a:p>
            <a:pPr>
              <a:spcAft>
                <a:spcPts val="0"/>
              </a:spcAft>
            </a:pPr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auto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- the browser calculates the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margin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altLang="zh-TW" sz="1100" b="1" kern="100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Length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- specifies a margin in </a:t>
            </a:r>
            <a:r>
              <a:rPr lang="en-US" altLang="zh-TW" sz="1100" b="1" kern="100" dirty="0" err="1">
                <a:latin typeface="+mj-lt"/>
                <a:cs typeface="Times New Roman" panose="02020603050405020304" pitchFamily="18" charset="0"/>
              </a:rPr>
              <a:t>px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altLang="zh-TW" sz="1100" b="1" kern="100" dirty="0" err="1">
                <a:latin typeface="+mj-lt"/>
                <a:cs typeface="Times New Roman" panose="02020603050405020304" pitchFamily="18" charset="0"/>
              </a:rPr>
              <a:t>pt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, cm, etc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altLang="zh-TW" sz="1100" b="1" kern="100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%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- specifies a margin in % of the width </a:t>
            </a:r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     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of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the containing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element.</a:t>
            </a:r>
          </a:p>
          <a:p>
            <a:pPr lvl="1"/>
            <a:endParaRPr lang="en-US" altLang="zh-TW" sz="1100" b="1" kern="100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inherit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- specifies that the margin should be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inherited from the</a:t>
            </a:r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parent element.</a:t>
            </a:r>
            <a:endParaRPr lang="en-US" altLang="zh-TW" sz="1200" b="1" kern="100" dirty="0" smtClean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768885" y="4523814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40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2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3115340"/>
            <a:ext cx="4108749" cy="1585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6262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Margin - The Inherit Value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693" y="1020726"/>
            <a:ext cx="4346833" cy="3679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8024066" y="4562185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41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2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4673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CSS Fonts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01" y="3567887"/>
            <a:ext cx="34766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660" y="1043674"/>
            <a:ext cx="4415638" cy="358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2" y="1043674"/>
            <a:ext cx="393883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•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Font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Family: The font family of a text is </a:t>
            </a:r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zh-TW" altLang="en-US" sz="11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set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with the </a:t>
            </a:r>
            <a:r>
              <a:rPr lang="en-US" altLang="zh-TW" sz="1100" b="1" kern="100" dirty="0" err="1">
                <a:latin typeface="+mj-lt"/>
                <a:cs typeface="Times New Roman" panose="02020603050405020304" pitchFamily="18" charset="0"/>
              </a:rPr>
              <a:t>fontfamily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 property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.</a:t>
            </a:r>
          </a:p>
          <a:p>
            <a:endParaRPr lang="en-US" altLang="zh-TW" sz="1100" b="1" kern="100" dirty="0">
              <a:latin typeface="+mj-lt"/>
              <a:cs typeface="Times New Roman" panose="02020603050405020304" pitchFamily="18" charset="0"/>
            </a:endParaRPr>
          </a:p>
          <a:p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•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The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font-family property should hold several </a:t>
            </a:r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zh-TW" altLang="en-US" sz="11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font names</a:t>
            </a:r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as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a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“fallback”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system. </a:t>
            </a:r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zh-TW" altLang="en-US" sz="11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If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the browser does not support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the</a:t>
            </a:r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first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font, </a:t>
            </a:r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zh-TW" altLang="en-US" sz="11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it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tries the next font, and so on.</a:t>
            </a:r>
          </a:p>
          <a:p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•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Note: If the name of a font family is more </a:t>
            </a:r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zh-TW" altLang="en-US" sz="11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than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one word,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it</a:t>
            </a:r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must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be in quotation marks, </a:t>
            </a:r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zh-TW" altLang="en-US" sz="11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like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: "Times New Roman".</a:t>
            </a:r>
          </a:p>
          <a:p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•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More than one font family is specified in </a:t>
            </a:r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zh-TW" altLang="en-US" sz="11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100" b="1" kern="1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a </a:t>
            </a:r>
            <a:r>
              <a:rPr lang="en-US" altLang="zh-TW" sz="1100" b="1" kern="100" dirty="0" err="1">
                <a:latin typeface="+mj-lt"/>
                <a:cs typeface="Times New Roman" panose="02020603050405020304" pitchFamily="18" charset="0"/>
              </a:rPr>
              <a:t>commaseparated</a:t>
            </a:r>
            <a:r>
              <a:rPr lang="en-US" altLang="zh-TW" sz="1100" b="1" kern="1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100" b="1" kern="100" dirty="0" smtClean="0">
                <a:latin typeface="+mj-lt"/>
                <a:cs typeface="Times New Roman" panose="02020603050405020304" pitchFamily="18" charset="0"/>
              </a:rPr>
              <a:t>list</a:t>
            </a:r>
            <a:r>
              <a:rPr lang="zh-TW" altLang="en-US" sz="1100" b="1" kern="100" dirty="0">
                <a:latin typeface="+mj-lt"/>
                <a:cs typeface="Times New Roman" panose="02020603050405020304" pitchFamily="18" charset="0"/>
              </a:rPr>
              <a:t>：</a:t>
            </a:r>
            <a:endParaRPr lang="en-US" altLang="zh-TW" sz="1100" b="1" kern="100" dirty="0" smtClean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8024066" y="4562185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42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8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6216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Show layout without float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182" y="1364990"/>
            <a:ext cx="4695825" cy="1293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364991"/>
            <a:ext cx="3462891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184" y="2970245"/>
            <a:ext cx="4695824" cy="1766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15181" y="4459842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43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8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364991"/>
            <a:ext cx="3462891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5613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Show layout with float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182" y="1860697"/>
            <a:ext cx="4695825" cy="587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184" y="2970245"/>
            <a:ext cx="4695824" cy="1766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183" y="1364990"/>
            <a:ext cx="4695823" cy="495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15181" y="4459842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44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8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The following layout is in the middle of </a:t>
            </a:r>
            <a:r>
              <a:rPr lang="en-US" altLang="zh-TW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your </a:t>
            </a: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browser.</a:t>
            </a:r>
          </a:p>
          <a:p>
            <a:pPr>
              <a:spcAft>
                <a:spcPts val="0"/>
              </a:spcAft>
            </a:pPr>
            <a:endParaRPr lang="en-US" altLang="zh-TW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Below colors are your choices.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044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Exercise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728" y="2498652"/>
            <a:ext cx="5394178" cy="223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15181" y="4459842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45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9152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Answer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021570"/>
            <a:ext cx="3381842" cy="365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035" y="3104707"/>
            <a:ext cx="4695824" cy="1626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360" y="1021571"/>
            <a:ext cx="482917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15181" y="4459842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45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807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Complex Landscape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758" y="1330145"/>
            <a:ext cx="4659829" cy="3383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9" y="2485558"/>
            <a:ext cx="3834374" cy="107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單箭頭接點 5"/>
          <p:cNvCxnSpPr/>
          <p:nvPr/>
        </p:nvCxnSpPr>
        <p:spPr>
          <a:xfrm flipH="1" flipV="1">
            <a:off x="2792686" y="3021936"/>
            <a:ext cx="1949435" cy="2954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59" y="4575227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46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296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CSS Selectors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選擇器：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Selectors</a:t>
            </a:r>
          </a:p>
          <a:p>
            <a:pPr>
              <a:spcAft>
                <a:spcPts val="0"/>
              </a:spcAft>
            </a:pPr>
            <a:r>
              <a:rPr lang="en-US" altLang="zh-TW" sz="16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• 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 CSS Selectors are patterns used to select the elements you want to style.</a:t>
            </a:r>
            <a:endParaRPr lang="en-US" altLang="zh-TW" sz="1600" b="1" kern="100" dirty="0" smtClean="0">
              <a:solidFill>
                <a:schemeClr val="accent1"/>
              </a:solidFill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 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w3school </a:t>
            </a:r>
            <a:r>
              <a:rPr lang="zh-TW" altLang="en-US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所定義的 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Selectors</a:t>
            </a:r>
            <a:r>
              <a:rPr lang="zh-TW" altLang="en-US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：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  <a:hlinkClick r:id="rId2"/>
              </a:rPr>
              <a:t>https://www.w3schools.com/cssref/css_selectors.asp</a:t>
            </a:r>
            <a:endParaRPr lang="en-US" altLang="zh-TW" sz="16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altLang="zh-TW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AutoNum type="alphaLcParenBoth"/>
            </a:pP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CSS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設定於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HTML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檔案中，將樣式套用於指定元素。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	</a:t>
            </a:r>
          </a:p>
          <a:p>
            <a:pPr>
              <a:spcAft>
                <a:spcPts val="0"/>
              </a:spcAft>
            </a:pPr>
            <a:endParaRPr lang="en-US" altLang="zh-TW" sz="14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altLang="zh-TW" sz="14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(b)   CSS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設定於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HTML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使用不同檔案。</a:t>
            </a:r>
            <a:endParaRPr lang="en-US" altLang="zh-TW" sz="1400" b="1" kern="100" dirty="0" smtClean="0">
              <a:solidFill>
                <a:schemeClr val="bg1">
                  <a:lumMod val="6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77" y="2570162"/>
            <a:ext cx="248602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65" y="3819429"/>
            <a:ext cx="2433637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162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807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Complex Landscape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9" y="1881963"/>
            <a:ext cx="3708055" cy="16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758" y="1008502"/>
            <a:ext cx="4659829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57179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47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807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Complex Landscape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58" y="1599278"/>
            <a:ext cx="3726549" cy="2536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607" y="1021571"/>
            <a:ext cx="4873980" cy="3692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7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48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807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Complex Landscape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•</a:t>
            </a:r>
            <a:r>
              <a:rPr lang="zh-TW" altLang="en-US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1600" b="1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Exercise</a:t>
            </a:r>
            <a:endParaRPr lang="en-US" altLang="zh-TW" sz="1600" b="1" kern="1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7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49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91" y="1203328"/>
            <a:ext cx="5699052" cy="3615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49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•</a:t>
            </a:r>
            <a:r>
              <a:rPr lang="zh-TW" altLang="en-US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1600" b="1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Answer</a:t>
            </a:r>
            <a:endParaRPr lang="en-US" altLang="zh-TW" sz="1600" b="1" kern="1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807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Complex Landscape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24" y="1541882"/>
            <a:ext cx="1765781" cy="3128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976" y="1541882"/>
            <a:ext cx="1860089" cy="3128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656" y="1541882"/>
            <a:ext cx="4519205" cy="3128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49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807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Complex Landscape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50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4" y="1156063"/>
            <a:ext cx="6256526" cy="3605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94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1" y="1637414"/>
            <a:ext cx="2030819" cy="314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716" y="1637414"/>
            <a:ext cx="2123634" cy="3147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47" y="1637416"/>
            <a:ext cx="1978854" cy="3147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308" y="1637417"/>
            <a:ext cx="2113331" cy="314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807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Complex Landscape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1150649"/>
            <a:ext cx="84125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zh-TW" sz="1600" b="1" kern="1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Ex50.html</a:t>
            </a:r>
          </a:p>
        </p:txBody>
      </p:sp>
    </p:spTree>
    <p:extLst>
      <p:ext uri="{BB962C8B-B14F-4D97-AF65-F5344CB8AC3E}">
        <p14:creationId xmlns:p14="http://schemas.microsoft.com/office/powerpoint/2010/main" val="7094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6" y="1796902"/>
            <a:ext cx="4299306" cy="288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96" y="1796902"/>
            <a:ext cx="3935601" cy="2881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807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Complex Landscape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1150649"/>
            <a:ext cx="84125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zh-TW" sz="1600" b="1" kern="1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Ex50.html</a:t>
            </a:r>
          </a:p>
        </p:txBody>
      </p:sp>
    </p:spTree>
    <p:extLst>
      <p:ext uri="{BB962C8B-B14F-4D97-AF65-F5344CB8AC3E}">
        <p14:creationId xmlns:p14="http://schemas.microsoft.com/office/powerpoint/2010/main" val="382954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151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Example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663369"/>
            <a:ext cx="4724400" cy="14097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4" y="3274828"/>
            <a:ext cx="4724400" cy="141870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•</a:t>
            </a:r>
            <a:r>
              <a:rPr lang="zh-TW" altLang="en-US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1600" b="1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Exercise</a:t>
            </a:r>
            <a:endParaRPr lang="en-US" altLang="zh-TW" sz="1600" b="1" kern="1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669" y="1663369"/>
            <a:ext cx="3304661" cy="3030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5328976" y="1349785"/>
            <a:ext cx="13773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•</a:t>
            </a:r>
            <a:r>
              <a:rPr lang="zh-TW" altLang="en-US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1600" b="1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Answer</a:t>
            </a:r>
            <a:endParaRPr lang="en-US" altLang="zh-TW" sz="1600" b="1" kern="1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51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6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251" y="1594884"/>
            <a:ext cx="4627226" cy="3118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542260" y="1203328"/>
            <a:ext cx="84125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•</a:t>
            </a:r>
            <a:r>
              <a:rPr lang="zh-TW" altLang="en-US" sz="16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1600" b="1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Answer</a:t>
            </a:r>
            <a:endParaRPr lang="en-US" altLang="zh-TW" sz="1600" b="1" kern="1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151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Example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7" y="1594884"/>
            <a:ext cx="2630824" cy="3118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586650" y="4436470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51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6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777" y="1144125"/>
            <a:ext cx="4736070" cy="352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5404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Box-shadow effect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2589650"/>
            <a:ext cx="350520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334992"/>
            <a:ext cx="36859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The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box-shadow CSS property 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adds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shadow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effects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around an</a:t>
            </a:r>
          </a:p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element's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frame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Ex52.html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6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19" y="1770935"/>
            <a:ext cx="4714875" cy="2017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044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Exercise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參考：</a:t>
            </a: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  <a:hlinkClick r:id="rId3"/>
              </a:rPr>
              <a:t>https://goo.gl/Ebjdo9</a:t>
            </a:r>
            <a:r>
              <a:rPr lang="en-US" altLang="zh-TW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CSS </a:t>
            </a:r>
            <a:r>
              <a:rPr lang="zh-TW" altLang="en-US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參考手冊</a:t>
            </a:r>
            <a:endParaRPr lang="en-US" altLang="zh-TW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6768602" y="4473991"/>
            <a:ext cx="19736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Ex2.html + Ex2-style.css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62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5404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Box-shadow effect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334992"/>
            <a:ext cx="36859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The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box-shadow CSS property 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adds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shadow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effects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around an</a:t>
            </a:r>
          </a:p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element's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frame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0" y="2646800"/>
            <a:ext cx="3685957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956" y="1144124"/>
            <a:ext cx="4709891" cy="352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Ex53.html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5404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Box-shadow effect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334992"/>
            <a:ext cx="36859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The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box-shadow CSS property 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adds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shadow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effects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around an</a:t>
            </a:r>
          </a:p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element's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frame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0" y="2572817"/>
            <a:ext cx="3685957" cy="1969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777" y="1144124"/>
            <a:ext cx="4736069" cy="3546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Ex54.html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5404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Box-shadow effect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334992"/>
            <a:ext cx="36859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The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box-shadow CSS property 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adds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shadow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effects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around an</a:t>
            </a:r>
          </a:p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element's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frame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2572817"/>
            <a:ext cx="3554870" cy="1969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777" y="1021571"/>
            <a:ext cx="4736069" cy="3669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Ex55.html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5404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Box-shadow effect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334992"/>
            <a:ext cx="36859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The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box-shadow CSS property 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adds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shadow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effects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around an</a:t>
            </a:r>
          </a:p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element's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frame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0" y="2603252"/>
            <a:ext cx="3554873" cy="1939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777" y="1021570"/>
            <a:ext cx="4736068" cy="3669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Ex56.html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0" y="2603252"/>
            <a:ext cx="3554874" cy="1939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45404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Box-shadow effect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334992"/>
            <a:ext cx="36859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The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box-shadow CSS property 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adds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shadow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effects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around an</a:t>
            </a:r>
          </a:p>
          <a:p>
            <a:pPr>
              <a:spcAft>
                <a:spcPts val="0"/>
              </a:spcAft>
            </a:pP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zh-TW" altLang="en-US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TW" sz="14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element's </a:t>
            </a:r>
            <a:r>
              <a:rPr lang="en-US" altLang="zh-TW" sz="14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frame</a:t>
            </a:r>
            <a:endParaRPr lang="en-US" altLang="zh-TW" sz="1400" b="1" kern="100" dirty="0" smtClean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777" y="1021571"/>
            <a:ext cx="4736067" cy="366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0760" y="444715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Ex57.html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244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Border Effect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252352"/>
            <a:ext cx="1857637" cy="3519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488" y="1252352"/>
            <a:ext cx="2866942" cy="3519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449" y="2889767"/>
            <a:ext cx="3280880" cy="188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73869" y="2914074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Ex58.html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87" y="1209378"/>
            <a:ext cx="4963836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5066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Transform</a:t>
            </a:r>
            <a:r>
              <a:rPr lang="zh-TW" altLang="en-US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translate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58" y="1209379"/>
            <a:ext cx="2733676" cy="35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4544896" y="1233891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Ex59.html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784" y="2830372"/>
            <a:ext cx="35623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366" y="1946861"/>
            <a:ext cx="353377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932" y="1021571"/>
            <a:ext cx="3600450" cy="815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12" y="1035601"/>
            <a:ext cx="3078015" cy="3748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044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Exercise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455" y="3644162"/>
            <a:ext cx="4981405" cy="113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2614601" y="1035600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60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31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2374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Card Flip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318436"/>
            <a:ext cx="1911373" cy="34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602" y="1318435"/>
            <a:ext cx="1926462" cy="34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074" y="1318436"/>
            <a:ext cx="3136481" cy="34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73869" y="4437184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61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31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69" y="1356623"/>
            <a:ext cx="3347984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330" y="1356623"/>
            <a:ext cx="4530571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2374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Card Flip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73869" y="4437184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61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9152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Answer</a:t>
            </a:r>
            <a:endParaRPr lang="en-US" altLang="zh-TW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4" y="1561928"/>
            <a:ext cx="4168121" cy="2647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651539" y="1581088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Ex2.html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24" y="1581088"/>
            <a:ext cx="3928340" cy="262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533378" y="1579747"/>
            <a:ext cx="11560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2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-style.css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62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7519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Fade in Overlay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2802746"/>
            <a:ext cx="242887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021571"/>
            <a:ext cx="2419350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852" y="1021571"/>
            <a:ext cx="24765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251" y="1021571"/>
            <a:ext cx="2551813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4867525" y="1036163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62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45" y="2493368"/>
            <a:ext cx="4356278" cy="199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285229"/>
            <a:ext cx="4034322" cy="24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7519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Fade in Overlay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73869" y="4437184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62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100809"/>
            <a:ext cx="2843475" cy="1087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789" y="1100809"/>
            <a:ext cx="2590800" cy="3668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89" y="1100809"/>
            <a:ext cx="2590911" cy="3668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044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Exercise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2" y="2404725"/>
            <a:ext cx="2843475" cy="109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3680520"/>
            <a:ext cx="2843475" cy="1088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873869" y="4437184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63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55" y="3644965"/>
            <a:ext cx="3857108" cy="1147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339702"/>
            <a:ext cx="3779140" cy="230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19" y="1339702"/>
            <a:ext cx="4582633" cy="348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044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Exercise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8625" y="451543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64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044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Exercise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073" y="1137941"/>
            <a:ext cx="2152650" cy="3500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137942"/>
            <a:ext cx="6192730" cy="3500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5772246" y="4361492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65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288" y="1232263"/>
            <a:ext cx="4496318" cy="3426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60" y="1519899"/>
            <a:ext cx="3935300" cy="285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044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 smtClean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Exercise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7988625" y="451543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altLang="zh-TW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66</a:t>
            </a:r>
            <a:r>
              <a:rPr lang="en-US" altLang="zh-CN" sz="12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.html</a:t>
            </a:r>
            <a:endParaRPr lang="en-US" altLang="zh-CN" sz="12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"/>
              <a:cs typeface="+mn-cs"/>
            </a:endParaRPr>
          </a:p>
        </p:txBody>
      </p:sp>
      <p:sp>
        <p:nvSpPr>
          <p:cNvPr id="21" name="文本框 10">
            <a:extLst>
              <a:ext uri="{FF2B5EF4-FFF2-40B4-BE49-F238E27FC236}">
                <a16:creationId xmlns=""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3431589" y="2439683"/>
            <a:ext cx="2254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accent1"/>
                </a:solidFill>
                <a:latin typeface="+mn-ea"/>
              </a:rPr>
              <a:t>The End</a:t>
            </a:r>
            <a:endParaRPr lang="zh-CN" altLang="en-US" sz="4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3835940" y="848674"/>
            <a:ext cx="1445741" cy="1445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4" name="Picture 2" descr="C:\Users\zxc88\Desktop\Canadian HTML5 Logo_thum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36" y="897800"/>
            <a:ext cx="1445741" cy="134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9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51320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HTML Page Structure</a:t>
            </a:r>
            <a:endParaRPr lang="en-US" altLang="zh-CN" sz="36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0" y="1203328"/>
            <a:ext cx="85659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 Below is a visualization of an HTML Page Structure</a:t>
            </a:r>
            <a:r>
              <a:rPr lang="zh-TW" altLang="en-US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：</a:t>
            </a:r>
            <a:endParaRPr lang="en-US" altLang="zh-TW" sz="1600" b="1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600" b="1" kern="100" dirty="0" smtClean="0">
                <a:solidFill>
                  <a:schemeClr val="accent1"/>
                </a:solidFill>
                <a:cs typeface="Times New Roman" panose="02020603050405020304" pitchFamily="18" charset="0"/>
              </a:rPr>
              <a:t>• 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Note</a:t>
            </a:r>
            <a:r>
              <a:rPr lang="zh-TW" altLang="en-US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：</a:t>
            </a:r>
            <a:r>
              <a:rPr lang="en-US" altLang="zh-TW" sz="1600" b="1" kern="100" dirty="0" smtClean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Only the content inside the &lt;body&gt; section is displayed in a browser.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207" y="1879246"/>
            <a:ext cx="4025462" cy="2866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1806651"/>
            <a:ext cx="36785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3600" b="1" kern="100" dirty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HTML Versions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86504"/>
              </p:ext>
            </p:extLst>
          </p:nvPr>
        </p:nvGraphicFramePr>
        <p:xfrm>
          <a:off x="510363" y="2452983"/>
          <a:ext cx="3556968" cy="2302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674"/>
                <a:gridCol w="1778294"/>
              </a:tblGrid>
              <a:tr h="28806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+mj-lt"/>
                        </a:rPr>
                        <a:t>Year</a:t>
                      </a:r>
                      <a:endParaRPr lang="zh-TW" alt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+mj-lt"/>
                        </a:rPr>
                        <a:t>Version</a:t>
                      </a:r>
                      <a:endParaRPr lang="zh-TW" altLang="en-US" b="1" dirty="0">
                        <a:latin typeface="+mj-lt"/>
                      </a:endParaRPr>
                    </a:p>
                  </a:txBody>
                  <a:tcPr/>
                </a:tc>
              </a:tr>
              <a:tr h="334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+mj-lt"/>
                        </a:rPr>
                        <a:t>1991</a:t>
                      </a:r>
                      <a:endParaRPr lang="zh-TW" alt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+mj-lt"/>
                        </a:rPr>
                        <a:t>HTML</a:t>
                      </a:r>
                      <a:endParaRPr lang="zh-TW" altLang="en-US" b="1" dirty="0">
                        <a:latin typeface="+mj-lt"/>
                      </a:endParaRPr>
                    </a:p>
                  </a:txBody>
                  <a:tcPr/>
                </a:tc>
              </a:tr>
              <a:tr h="334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+mj-lt"/>
                        </a:rPr>
                        <a:t>1995</a:t>
                      </a:r>
                      <a:endParaRPr lang="zh-TW" alt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5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HTML</a:t>
                      </a:r>
                      <a:r>
                        <a:rPr lang="zh-TW" altLang="en-US" sz="135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35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2.0</a:t>
                      </a:r>
                      <a:endParaRPr lang="zh-TW" altLang="en-US" sz="1350" b="1" kern="1200" dirty="0" smtClean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34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+mj-lt"/>
                        </a:rPr>
                        <a:t>1997</a:t>
                      </a:r>
                      <a:endParaRPr lang="zh-TW" alt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5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HTML</a:t>
                      </a:r>
                      <a:r>
                        <a:rPr lang="zh-TW" altLang="en-US" sz="135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35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3.2</a:t>
                      </a:r>
                      <a:endParaRPr lang="zh-TW" altLang="en-US" sz="1350" b="1" kern="1200" dirty="0" smtClean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34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+mj-lt"/>
                        </a:rPr>
                        <a:t>1999</a:t>
                      </a:r>
                      <a:endParaRPr lang="zh-TW" alt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5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HTML</a:t>
                      </a:r>
                      <a:r>
                        <a:rPr lang="zh-TW" altLang="en-US" sz="135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350" b="1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4.01</a:t>
                      </a:r>
                      <a:endParaRPr lang="zh-TW" altLang="en-US" sz="1350" b="1" kern="1200" dirty="0" smtClean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34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+mj-lt"/>
                        </a:rPr>
                        <a:t>2000</a:t>
                      </a:r>
                      <a:endParaRPr lang="zh-TW" alt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5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XHTML</a:t>
                      </a:r>
                      <a:endParaRPr lang="zh-TW" altLang="en-US" sz="1350" b="1" kern="1200" dirty="0" smtClean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3416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+mj-lt"/>
                        </a:rPr>
                        <a:t>2014</a:t>
                      </a:r>
                      <a:endParaRPr lang="zh-TW" alt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5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HTML 5</a:t>
                      </a:r>
                      <a:endParaRPr lang="zh-TW" altLang="en-US" sz="1350" b="1" kern="1200" dirty="0" smtClean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62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訂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2B34"/>
      </a:accent1>
      <a:accent2>
        <a:srgbClr val="F6F4F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Calibri Light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1037</TotalTime>
  <Words>1040</Words>
  <Application>Microsoft Office PowerPoint</Application>
  <PresentationFormat>如螢幕大小 (16:9)</PresentationFormat>
  <Paragraphs>305</Paragraphs>
  <Slides>86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86</vt:i4>
      </vt:variant>
    </vt:vector>
  </HeadingPairs>
  <TitlesOfParts>
    <vt:vector size="87" baseType="lpstr"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zxc884162@gmail.com</cp:lastModifiedBy>
  <cp:revision>738</cp:revision>
  <dcterms:created xsi:type="dcterms:W3CDTF">2017-10-30T02:36:03Z</dcterms:created>
  <dcterms:modified xsi:type="dcterms:W3CDTF">2021-05-02T05:53:49Z</dcterms:modified>
</cp:coreProperties>
</file>